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32"/>
    <p:restoredTop sz="85149"/>
  </p:normalViewPr>
  <p:slideViewPr>
    <p:cSldViewPr snapToGrid="0" snapToObjects="1">
      <p:cViewPr>
        <p:scale>
          <a:sx n="72" d="100"/>
          <a:sy n="72" d="100"/>
        </p:scale>
        <p:origin x="448" y="15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2/17/25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Diogo Monteiro</a:t>
            </a:r>
          </a:p>
          <a:p>
            <a:r>
              <a:rPr lang="en-US" dirty="0">
                <a:solidFill>
                  <a:schemeClr val="bg2"/>
                </a:solidFill>
                <a:latin typeface="Abadi" panose="020B0604020104020204" pitchFamily="34" charset="0"/>
                <a:ea typeface="SF Pro" pitchFamily="2" charset="0"/>
                <a:cs typeface="SF Pro" pitchFamily="2" charset="0"/>
              </a:rPr>
              <a:t>17/02/2025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1603375"/>
          </a:xfrm>
          <a:prstGeom prst="rect">
            <a:avLst/>
          </a:prstGeom>
        </p:spPr>
        <p:txBody>
          <a:bodyPr/>
          <a:lstStyle/>
          <a:p>
            <a:r>
              <a:rPr lang="en-US" sz="1800" dirty="0">
                <a:solidFill>
                  <a:srgbClr val="000000"/>
                </a:solidFill>
                <a:effectLst/>
                <a:latin typeface="Helvetica" pitchFamily="2" charset="0"/>
              </a:rPr>
              <a:t>In the dataset, there are several cases where the booster did not land successfully.</a:t>
            </a:r>
          </a:p>
          <a:p>
            <a:pPr lvl="1"/>
            <a:r>
              <a:rPr lang="en-US" sz="1600" dirty="0">
                <a:solidFill>
                  <a:srgbClr val="000000"/>
                </a:solidFill>
                <a:effectLst/>
                <a:latin typeface="Helvetica" pitchFamily="2" charset="0"/>
              </a:rPr>
              <a:t>True Ocean, True RTLS, True ASDS means the mission has been successful.</a:t>
            </a:r>
          </a:p>
          <a:p>
            <a:pPr lvl="1"/>
            <a:r>
              <a:rPr lang="en-US" sz="1600" dirty="0">
                <a:solidFill>
                  <a:srgbClr val="000000"/>
                </a:solidFill>
                <a:effectLst/>
                <a:latin typeface="Helvetica" pitchFamily="2" charset="0"/>
              </a:rPr>
              <a:t>False Ocean, False RTLS, False ASDS means the mission was a failure.</a:t>
            </a:r>
          </a:p>
          <a:p>
            <a:r>
              <a:rPr lang="en-US" sz="1800" dirty="0">
                <a:solidFill>
                  <a:srgbClr val="000000"/>
                </a:solidFill>
                <a:effectLst/>
                <a:latin typeface="Helvetica" pitchFamily="2" charset="0"/>
              </a:rPr>
              <a:t>We need to transform string variables into categorical variables where 1 means the mission has been successful and 0 means the mission was a failure.</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descr="A screen shot of a computer&#10;&#10;Description automatically generated">
            <a:extLst>
              <a:ext uri="{FF2B5EF4-FFF2-40B4-BE49-F238E27FC236}">
                <a16:creationId xmlns:a16="http://schemas.microsoft.com/office/drawing/2014/main" id="{AE28C59B-094D-F396-B4E2-EDD0AB10F24A}"/>
              </a:ext>
            </a:extLst>
          </p:cNvPr>
          <p:cNvPicPr>
            <a:picLocks noChangeAspect="1"/>
          </p:cNvPicPr>
          <p:nvPr/>
        </p:nvPicPr>
        <p:blipFill>
          <a:blip r:embed="rId3"/>
          <a:stretch>
            <a:fillRect/>
          </a:stretch>
        </p:blipFill>
        <p:spPr>
          <a:xfrm>
            <a:off x="4288822" y="3498273"/>
            <a:ext cx="6286500" cy="25273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9D8623DD-FC27-2BF7-CAAA-D782ABB3BC4C}"/>
              </a:ext>
            </a:extLst>
          </p:cNvPr>
          <p:cNvPicPr>
            <a:picLocks noChangeAspect="1"/>
          </p:cNvPicPr>
          <p:nvPr/>
        </p:nvPicPr>
        <p:blipFill>
          <a:blip r:embed="rId4"/>
          <a:srcRect l="4087"/>
          <a:stretch/>
        </p:blipFill>
        <p:spPr>
          <a:xfrm>
            <a:off x="1243584" y="3498273"/>
            <a:ext cx="3045238" cy="297180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descr="A graph with text and symbols&#10;&#10;Description automatically generated with medium confidence">
            <a:extLst>
              <a:ext uri="{FF2B5EF4-FFF2-40B4-BE49-F238E27FC236}">
                <a16:creationId xmlns:a16="http://schemas.microsoft.com/office/drawing/2014/main" id="{B7270060-6716-4591-AFE6-18D12A98816E}"/>
              </a:ext>
            </a:extLst>
          </p:cNvPr>
          <p:cNvPicPr>
            <a:picLocks noChangeAspect="1"/>
          </p:cNvPicPr>
          <p:nvPr/>
        </p:nvPicPr>
        <p:blipFill>
          <a:blip r:embed="rId3"/>
          <a:stretch>
            <a:fillRect/>
          </a:stretch>
        </p:blipFill>
        <p:spPr>
          <a:xfrm>
            <a:off x="770010" y="1454150"/>
            <a:ext cx="10687961" cy="4247058"/>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8750"/>
            <a:ext cx="9745589" cy="4596823"/>
          </a:xfrm>
          <a:prstGeom prst="rect">
            <a:avLst/>
          </a:prstGeom>
        </p:spPr>
        <p:txBody>
          <a:bodyPr lIns="91440" tIns="45720" rIns="91440" bIns="45720" anchor="t"/>
          <a:lstStyle/>
          <a:p>
            <a:pPr marL="0" indent="0">
              <a:buNone/>
            </a:pPr>
            <a:r>
              <a:rPr lang="en-US" sz="1600" dirty="0"/>
              <a:t>• We performed SQL queries to gather and understand data from dataset:</a:t>
            </a:r>
          </a:p>
          <a:p>
            <a:pPr marL="0" indent="0">
              <a:buNone/>
            </a:pPr>
            <a:r>
              <a:rPr lang="en-US" sz="1600" dirty="0"/>
              <a:t>• Displaying the names of the unique launch sites in the space mission.</a:t>
            </a:r>
          </a:p>
          <a:p>
            <a:pPr marL="0" indent="0">
              <a:buNone/>
            </a:pPr>
            <a:r>
              <a:rPr lang="en-US" sz="1600" dirty="0"/>
              <a:t>• Display 5 records where launch sites begin with the string 'CCA'</a:t>
            </a:r>
          </a:p>
          <a:p>
            <a:pPr marL="0" indent="0">
              <a:buNone/>
            </a:pPr>
            <a:r>
              <a:rPr lang="en-US" sz="1600" dirty="0"/>
              <a:t>• Display the total payload mass carried by NASA (CRS) boosters.</a:t>
            </a:r>
          </a:p>
          <a:p>
            <a:pPr marL="0" indent="0">
              <a:buNone/>
            </a:pPr>
            <a:r>
              <a:rPr lang="en-US" sz="1600" dirty="0"/>
              <a:t>• Display average payload mass carried by booster version F9 v1.1.</a:t>
            </a:r>
          </a:p>
          <a:p>
            <a:pPr marL="0" indent="0">
              <a:buNone/>
            </a:pPr>
            <a:r>
              <a:rPr lang="en-US" sz="1600" dirty="0"/>
              <a:t>• List the date when the first successful landing outcome in the ground pad was achieved.</a:t>
            </a:r>
          </a:p>
          <a:p>
            <a:pPr marL="0" indent="0">
              <a:buNone/>
            </a:pPr>
            <a:r>
              <a:rPr lang="en-US" sz="1600" dirty="0"/>
              <a:t>• List the names of the boosters which have success in drone ship and have payload mass greater than 4000 but less than 6000.</a:t>
            </a:r>
          </a:p>
          <a:p>
            <a:pPr marL="0" indent="0">
              <a:buNone/>
            </a:pPr>
            <a:r>
              <a:rPr lang="en-US" sz="1600" dirty="0"/>
              <a:t>• List the total number of successful and failed mission outcomes.</a:t>
            </a:r>
          </a:p>
          <a:p>
            <a:pPr marL="0" indent="0">
              <a:buNone/>
            </a:pPr>
            <a:r>
              <a:rPr lang="en-US" sz="1600" dirty="0"/>
              <a:t>• List the names of the </a:t>
            </a:r>
            <a:r>
              <a:rPr lang="en-US" sz="1600" dirty="0" err="1"/>
              <a:t>booster_versions</a:t>
            </a:r>
            <a:r>
              <a:rPr lang="en-US" sz="1600" dirty="0"/>
              <a:t> which have carried the maximum payload mass.</a:t>
            </a:r>
          </a:p>
          <a:p>
            <a:pPr marL="0" indent="0">
              <a:buNone/>
            </a:pPr>
            <a:r>
              <a:rPr lang="en-US" sz="1600" dirty="0"/>
              <a:t>• List the records which will display the month names, failure </a:t>
            </a:r>
            <a:r>
              <a:rPr lang="en-US" sz="1600" dirty="0" err="1"/>
              <a:t>landing_ouutcomes</a:t>
            </a:r>
            <a:r>
              <a:rPr lang="en-US" sz="1600" dirty="0"/>
              <a:t> in drone ship, booster versions, and </a:t>
            </a:r>
            <a:r>
              <a:rPr lang="en-US" sz="1600" dirty="0" err="1"/>
              <a:t>launch_site</a:t>
            </a:r>
            <a:r>
              <a:rPr lang="en-US" sz="1600" dirty="0"/>
              <a:t> for the months in 2015.</a:t>
            </a:r>
          </a:p>
          <a:p>
            <a:pPr marL="0" indent="0">
              <a:buNone/>
            </a:pPr>
            <a:r>
              <a:rPr lang="en-US" sz="1600" dirty="0"/>
              <a:t>• Rank the count of successful </a:t>
            </a:r>
            <a:r>
              <a:rPr lang="en-US" sz="1600" dirty="0" err="1"/>
              <a:t>landing_outcomes</a:t>
            </a:r>
            <a:r>
              <a:rPr lang="en-US" sz="1600" dirty="0"/>
              <a:t> between the dates 04-06-2010 and 20-03-2017 in descending order.</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70000" lnSpcReduction="20000"/>
          </a:bodyPr>
          <a:lstStyle/>
          <a:p>
            <a:pPr marL="0" indent="0">
              <a:buNone/>
            </a:pPr>
            <a:r>
              <a:rPr lang="en-US" dirty="0"/>
              <a:t>• Folium map object is a map centered on NASA Johnson Space Center at Houston, Texas</a:t>
            </a:r>
          </a:p>
          <a:p>
            <a:pPr marL="457200" lvl="1" indent="0">
              <a:buNone/>
            </a:pPr>
            <a:r>
              <a:rPr lang="en-US" dirty="0"/>
              <a:t>• Red circle at NASA Johnson Space Center's coordinate with the label showing its name (</a:t>
            </a:r>
            <a:r>
              <a:rPr lang="en-US" dirty="0" err="1"/>
              <a:t>folium.Circle</a:t>
            </a:r>
            <a:r>
              <a:rPr lang="en-US" dirty="0"/>
              <a:t>, </a:t>
            </a:r>
            <a:r>
              <a:rPr lang="en-US" dirty="0" err="1"/>
              <a:t>folium.map.Marker</a:t>
            </a:r>
            <a:r>
              <a:rPr lang="en-US" dirty="0"/>
              <a:t>).</a:t>
            </a:r>
          </a:p>
          <a:p>
            <a:pPr marL="457200" lvl="1" indent="0">
              <a:buNone/>
            </a:pPr>
            <a:r>
              <a:rPr lang="en-US" dirty="0"/>
              <a:t>• Red circles at each launch site coordinates with the label showing the launch site name (</a:t>
            </a:r>
            <a:r>
              <a:rPr lang="en-US" dirty="0" err="1"/>
              <a:t>folium.Circle</a:t>
            </a:r>
            <a:r>
              <a:rPr lang="en-US" dirty="0"/>
              <a:t>, </a:t>
            </a:r>
            <a:r>
              <a:rPr lang="en-US" dirty="0" err="1"/>
              <a:t>folium.map.Marker</a:t>
            </a:r>
            <a:r>
              <a:rPr lang="en-US" dirty="0"/>
              <a:t>,</a:t>
            </a:r>
          </a:p>
          <a:p>
            <a:pPr marL="457200" lvl="1" indent="0">
              <a:buNone/>
            </a:pPr>
            <a:r>
              <a:rPr lang="en-US" dirty="0" err="1"/>
              <a:t>folium.features.DivIcon</a:t>
            </a:r>
            <a:r>
              <a:rPr lang="en-US" dirty="0"/>
              <a:t>).</a:t>
            </a:r>
          </a:p>
          <a:p>
            <a:pPr marL="457200" lvl="1" indent="0">
              <a:buNone/>
            </a:pPr>
            <a:r>
              <a:rPr lang="en-US" dirty="0"/>
              <a:t>• The grouping of points in a cluster to display multiple and different information for the same coordinates</a:t>
            </a:r>
          </a:p>
          <a:p>
            <a:pPr marL="457200" lvl="1" indent="0">
              <a:buNone/>
            </a:pPr>
            <a:r>
              <a:rPr lang="en-US" dirty="0"/>
              <a:t>(</a:t>
            </a:r>
            <a:r>
              <a:rPr lang="en-US" dirty="0" err="1"/>
              <a:t>folium.plugins.MarkerCluster</a:t>
            </a:r>
            <a:r>
              <a:rPr lang="en-US" dirty="0"/>
              <a:t>).</a:t>
            </a:r>
          </a:p>
          <a:p>
            <a:pPr marL="457200" lvl="1" indent="0">
              <a:buNone/>
            </a:pPr>
            <a:r>
              <a:rPr lang="en-US" dirty="0"/>
              <a:t>• Markers to show successful and unsuccessful landings. Green for successful landing and Red for unsuccessful landing.</a:t>
            </a:r>
          </a:p>
          <a:p>
            <a:pPr marL="457200" lvl="1" indent="0">
              <a:buNone/>
            </a:pPr>
            <a:r>
              <a:rPr lang="en-US" dirty="0"/>
              <a:t>(</a:t>
            </a:r>
            <a:r>
              <a:rPr lang="en-US" dirty="0" err="1"/>
              <a:t>folium.map.Marker</a:t>
            </a:r>
            <a:r>
              <a:rPr lang="en-US" dirty="0"/>
              <a:t>, </a:t>
            </a:r>
            <a:r>
              <a:rPr lang="en-US" dirty="0" err="1"/>
              <a:t>folium.Icon</a:t>
            </a:r>
            <a:r>
              <a:rPr lang="en-US" dirty="0"/>
              <a:t>).</a:t>
            </a:r>
          </a:p>
          <a:p>
            <a:pPr marL="457200" lvl="1" indent="0">
              <a:buNone/>
            </a:pPr>
            <a:r>
              <a:rPr lang="en-US" dirty="0"/>
              <a:t>• Markers to show the distance between the launch site to key locations (railway, highway, </a:t>
            </a:r>
            <a:r>
              <a:rPr lang="en-US" dirty="0" err="1"/>
              <a:t>coastway</a:t>
            </a:r>
            <a:r>
              <a:rPr lang="en-US" dirty="0"/>
              <a:t>, city) and plot a line between them.</a:t>
            </a:r>
          </a:p>
          <a:p>
            <a:pPr marL="457200" lvl="1" indent="0">
              <a:buNone/>
            </a:pPr>
            <a:r>
              <a:rPr lang="en-US" dirty="0"/>
              <a:t>( </a:t>
            </a:r>
            <a:r>
              <a:rPr lang="en-US" dirty="0" err="1"/>
              <a:t>folium.map.Marker</a:t>
            </a:r>
            <a:r>
              <a:rPr lang="en-US" dirty="0"/>
              <a:t>, </a:t>
            </a:r>
            <a:r>
              <a:rPr lang="en-US" dirty="0" err="1"/>
              <a:t>folium.PolyLine</a:t>
            </a:r>
            <a:r>
              <a:rPr lang="en-US" dirty="0"/>
              <a:t>, </a:t>
            </a:r>
            <a:r>
              <a:rPr lang="en-US" dirty="0" err="1"/>
              <a:t>folium.features.DivIcon</a:t>
            </a:r>
            <a:r>
              <a:rPr lang="en-US" dirty="0"/>
              <a:t>)</a:t>
            </a:r>
          </a:p>
          <a:p>
            <a:pPr marL="0" indent="0">
              <a:buNone/>
            </a:pPr>
            <a:r>
              <a:rPr lang="en-US" dirty="0"/>
              <a:t>• These objects are created to understand better the problem and the data. We can easily show all launch sites, their surroundings and the number of successful and unsuccessful landings.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85000" lnSpcReduction="20000"/>
          </a:bodyPr>
          <a:lstStyle/>
          <a:p>
            <a:pPr marL="0" indent="0">
              <a:buNone/>
            </a:pPr>
            <a:r>
              <a:rPr lang="en-US" dirty="0"/>
              <a:t>• Dashboard has dropdown, pie chart, </a:t>
            </a:r>
            <a:r>
              <a:rPr lang="en-US" dirty="0" err="1"/>
              <a:t>rangeslider</a:t>
            </a:r>
            <a:r>
              <a:rPr lang="en-US" dirty="0"/>
              <a:t> and scatter plot components</a:t>
            </a:r>
          </a:p>
          <a:p>
            <a:pPr marL="0" indent="0">
              <a:buNone/>
            </a:pPr>
            <a:r>
              <a:rPr lang="en-US" dirty="0"/>
              <a:t>• Dropdown allows a user to choose the launch site or all launch sites</a:t>
            </a:r>
          </a:p>
          <a:p>
            <a:pPr marL="0" indent="0">
              <a:buNone/>
            </a:pPr>
            <a:r>
              <a:rPr lang="en-US" dirty="0"/>
              <a:t>(</a:t>
            </a:r>
            <a:r>
              <a:rPr lang="en-US" dirty="0" err="1"/>
              <a:t>dash_core_components.Dropdown</a:t>
            </a:r>
            <a:r>
              <a:rPr lang="en-US" dirty="0"/>
              <a:t>) .</a:t>
            </a:r>
          </a:p>
          <a:p>
            <a:pPr marL="0" indent="0">
              <a:buNone/>
            </a:pPr>
            <a:r>
              <a:rPr lang="en-US" dirty="0"/>
              <a:t>• Pie chart shows the total success and the total failure for the launch site chosen with the</a:t>
            </a:r>
          </a:p>
          <a:p>
            <a:pPr marL="0" indent="0">
              <a:buNone/>
            </a:pPr>
            <a:r>
              <a:rPr lang="en-US" dirty="0"/>
              <a:t>dropdown component (</a:t>
            </a:r>
            <a:r>
              <a:rPr lang="en-US" dirty="0" err="1"/>
              <a:t>plotly.express.pie</a:t>
            </a:r>
            <a:r>
              <a:rPr lang="en-US" dirty="0"/>
              <a:t>) .</a:t>
            </a:r>
          </a:p>
          <a:p>
            <a:pPr marL="0" indent="0">
              <a:buNone/>
            </a:pPr>
            <a:r>
              <a:rPr lang="en-US" dirty="0"/>
              <a:t>• </a:t>
            </a:r>
            <a:r>
              <a:rPr lang="en-US" dirty="0" err="1"/>
              <a:t>Rangeslider</a:t>
            </a:r>
            <a:r>
              <a:rPr lang="en-US" dirty="0"/>
              <a:t> allows a user to select a payload mass in a fixed range</a:t>
            </a:r>
          </a:p>
          <a:p>
            <a:pPr marL="0" indent="0">
              <a:buNone/>
            </a:pPr>
            <a:r>
              <a:rPr lang="en-US" dirty="0"/>
              <a:t>( </a:t>
            </a:r>
            <a:r>
              <a:rPr lang="en-US" dirty="0" err="1"/>
              <a:t>dash_core_components.RangeSlider</a:t>
            </a:r>
            <a:r>
              <a:rPr lang="en-US" dirty="0"/>
              <a:t>) .</a:t>
            </a:r>
          </a:p>
          <a:p>
            <a:pPr marL="0" indent="0">
              <a:buNone/>
            </a:pPr>
            <a:r>
              <a:rPr lang="en-US" dirty="0"/>
              <a:t>• Scatter chart shows the relationship between two variables, in particular Success vs</a:t>
            </a:r>
          </a:p>
          <a:p>
            <a:pPr marL="0" indent="0">
              <a:buNone/>
            </a:pPr>
            <a:r>
              <a:rPr lang="en-US" dirty="0"/>
              <a:t>Payload Mass ( </a:t>
            </a:r>
            <a:r>
              <a:rPr lang="en-US" dirty="0" err="1"/>
              <a:t>plotly.express.scatter</a:t>
            </a:r>
            <a:r>
              <a:rPr lang="en-US" dirty="0"/>
              <a:t>) .</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70000" lnSpcReduction="20000"/>
          </a:bodyPr>
          <a:lstStyle/>
          <a:p>
            <a:pPr marL="0" indent="0">
              <a:buNone/>
            </a:pPr>
            <a:r>
              <a:rPr lang="en-US" dirty="0"/>
              <a:t>• Data preparation</a:t>
            </a:r>
          </a:p>
          <a:p>
            <a:pPr marL="457200" lvl="1" indent="0">
              <a:buNone/>
            </a:pPr>
            <a:r>
              <a:rPr lang="en-US" sz="2500" dirty="0"/>
              <a:t>• Load dataset</a:t>
            </a:r>
          </a:p>
          <a:p>
            <a:pPr marL="457200" lvl="1" indent="0">
              <a:buNone/>
            </a:pPr>
            <a:r>
              <a:rPr lang="en-US" sz="2500" dirty="0"/>
              <a:t>• Normalize data</a:t>
            </a:r>
          </a:p>
          <a:p>
            <a:pPr marL="457200" lvl="1" indent="0">
              <a:buNone/>
            </a:pPr>
            <a:r>
              <a:rPr lang="en-US" sz="2500" dirty="0"/>
              <a:t>• Split data into training and test sets.</a:t>
            </a:r>
          </a:p>
          <a:p>
            <a:pPr marL="0" indent="0">
              <a:buNone/>
            </a:pPr>
            <a:r>
              <a:rPr lang="en-US" dirty="0"/>
              <a:t>• Model preparation</a:t>
            </a:r>
          </a:p>
          <a:p>
            <a:pPr marL="457200" lvl="1" indent="0">
              <a:buNone/>
            </a:pPr>
            <a:r>
              <a:rPr lang="en-US" sz="2600" dirty="0"/>
              <a:t>• Selection of machine learning algorithms</a:t>
            </a:r>
          </a:p>
          <a:p>
            <a:pPr marL="457200" lvl="1" indent="0">
              <a:buNone/>
            </a:pPr>
            <a:r>
              <a:rPr lang="en-US" sz="2600" dirty="0"/>
              <a:t>• Set parameters for each algorithm to </a:t>
            </a:r>
            <a:r>
              <a:rPr lang="en-US" sz="2600" dirty="0" err="1"/>
              <a:t>GridSearchCV</a:t>
            </a:r>
            <a:endParaRPr lang="en-US" sz="2600" dirty="0"/>
          </a:p>
          <a:p>
            <a:pPr marL="457200" lvl="1" indent="0">
              <a:buNone/>
            </a:pPr>
            <a:r>
              <a:rPr lang="en-US" sz="2600" dirty="0"/>
              <a:t>• Training </a:t>
            </a:r>
            <a:r>
              <a:rPr lang="en-US" sz="2600" dirty="0" err="1"/>
              <a:t>GridSearchModel</a:t>
            </a:r>
            <a:r>
              <a:rPr lang="en-US" sz="2600" dirty="0"/>
              <a:t> models with training dataset</a:t>
            </a:r>
          </a:p>
          <a:p>
            <a:pPr marL="0" indent="0">
              <a:buNone/>
            </a:pPr>
            <a:r>
              <a:rPr lang="en-US" dirty="0"/>
              <a:t>• Model evaluation</a:t>
            </a:r>
          </a:p>
          <a:p>
            <a:pPr marL="457200" lvl="1" indent="0">
              <a:buNone/>
            </a:pPr>
            <a:r>
              <a:rPr lang="en-US" sz="2600" dirty="0"/>
              <a:t>• Get best hyperparameters for each type of model</a:t>
            </a:r>
          </a:p>
          <a:p>
            <a:pPr marL="457200" lvl="1" indent="0">
              <a:buNone/>
            </a:pPr>
            <a:r>
              <a:rPr lang="en-US" sz="2600" dirty="0"/>
              <a:t>• Compute accuracy for each model with test dataset</a:t>
            </a:r>
          </a:p>
          <a:p>
            <a:pPr marL="457200" lvl="1" indent="0">
              <a:buNone/>
            </a:pPr>
            <a:r>
              <a:rPr lang="en-US" sz="2600" dirty="0"/>
              <a:t>• Plot Confusion Matrix</a:t>
            </a:r>
          </a:p>
          <a:p>
            <a:pPr marL="0" indent="0">
              <a:buNone/>
            </a:pPr>
            <a:r>
              <a:rPr lang="en-US" dirty="0"/>
              <a:t>• Model comparison</a:t>
            </a:r>
          </a:p>
          <a:p>
            <a:pPr marL="457200" lvl="1" indent="0">
              <a:buNone/>
            </a:pPr>
            <a:r>
              <a:rPr lang="en-US" dirty="0"/>
              <a:t>• </a:t>
            </a:r>
            <a:r>
              <a:rPr lang="en-US" sz="2600" dirty="0"/>
              <a:t>Comparison of models according to their accuracy</a:t>
            </a:r>
          </a:p>
          <a:p>
            <a:pPr marL="457200" lvl="1" indent="0">
              <a:buNone/>
            </a:pPr>
            <a:r>
              <a:rPr lang="en-US" sz="2600" dirty="0"/>
              <a:t>• The model with the best accuracy will be chosen (see Notebook for result)</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14773" y="1494450"/>
            <a:ext cx="3115278" cy="256320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observe that, for each site, the success rate is increasing.</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descr="A graph of flight number&#10;&#10;Description automatically generated">
            <a:extLst>
              <a:ext uri="{FF2B5EF4-FFF2-40B4-BE49-F238E27FC236}">
                <a16:creationId xmlns:a16="http://schemas.microsoft.com/office/drawing/2014/main" id="{970E4DD9-8D62-8F22-9E5B-B5913DFC25A5}"/>
              </a:ext>
            </a:extLst>
          </p:cNvPr>
          <p:cNvPicPr>
            <a:picLocks noChangeAspect="1"/>
          </p:cNvPicPr>
          <p:nvPr/>
        </p:nvPicPr>
        <p:blipFill>
          <a:blip r:embed="rId3"/>
          <a:stretch>
            <a:fillRect/>
          </a:stretch>
        </p:blipFill>
        <p:spPr>
          <a:xfrm>
            <a:off x="692612" y="1311623"/>
            <a:ext cx="7772400" cy="489166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309289" y="1364907"/>
            <a:ext cx="2743201"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Depending on the launch site, a heavier payload may be a consideration for a successful landing.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On the other hand, a payload that is too heavy can cause a landing to fail.</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graph of a mass and launch site&#10;&#10;Description automatically generated">
            <a:extLst>
              <a:ext uri="{FF2B5EF4-FFF2-40B4-BE49-F238E27FC236}">
                <a16:creationId xmlns:a16="http://schemas.microsoft.com/office/drawing/2014/main" id="{BA85B5DC-CD34-3E64-E0BF-27F1EC83ACB3}"/>
              </a:ext>
            </a:extLst>
          </p:cNvPr>
          <p:cNvPicPr>
            <a:picLocks noChangeAspect="1"/>
          </p:cNvPicPr>
          <p:nvPr/>
        </p:nvPicPr>
        <p:blipFill>
          <a:blip r:embed="rId3"/>
          <a:stretch>
            <a:fillRect/>
          </a:stretch>
        </p:blipFill>
        <p:spPr>
          <a:xfrm>
            <a:off x="866172" y="1297536"/>
            <a:ext cx="8340726" cy="538901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132961" y="1523206"/>
            <a:ext cx="2639939"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It can be observed that ES-L1, GEO, HEO, and SSO have the best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8" name="Picture 7" descr="A graph of different colored bars&#10;&#10;Description automatically generated">
            <a:extLst>
              <a:ext uri="{FF2B5EF4-FFF2-40B4-BE49-F238E27FC236}">
                <a16:creationId xmlns:a16="http://schemas.microsoft.com/office/drawing/2014/main" id="{48DE3334-487C-B4C8-BF9A-B0D9F6F31AFD}"/>
              </a:ext>
            </a:extLst>
          </p:cNvPr>
          <p:cNvPicPr>
            <a:picLocks noChangeAspect="1"/>
          </p:cNvPicPr>
          <p:nvPr/>
        </p:nvPicPr>
        <p:blipFill>
          <a:blip r:embed="rId3"/>
          <a:stretch>
            <a:fillRect/>
          </a:stretch>
        </p:blipFill>
        <p:spPr>
          <a:xfrm>
            <a:off x="2626783" y="1523206"/>
            <a:ext cx="6087989" cy="510316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572499" y="1523206"/>
            <a:ext cx="3479991" cy="3811588"/>
          </a:xfrm>
          <a:prstGeom prst="rect">
            <a:avLst/>
          </a:prstGeom>
        </p:spPr>
        <p:txBody>
          <a:bodyPr>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notice that the success rate increases with the number of flights for the LEO orbit. For some orbits like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GTO, there is no relation between the success rate and the number of flights. But we can suppose that the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high success rate of some orbits like SSO or HEO is due to the knowledge learned during former launches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other orbits.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of flight number and flight number&#10;&#10;Description automatically generated">
            <a:extLst>
              <a:ext uri="{FF2B5EF4-FFF2-40B4-BE49-F238E27FC236}">
                <a16:creationId xmlns:a16="http://schemas.microsoft.com/office/drawing/2014/main" id="{6578E4E8-23E0-178E-EB91-10B62EBC6E68}"/>
              </a:ext>
            </a:extLst>
          </p:cNvPr>
          <p:cNvPicPr>
            <a:picLocks noChangeAspect="1"/>
          </p:cNvPicPr>
          <p:nvPr/>
        </p:nvPicPr>
        <p:blipFill>
          <a:blip r:embed="rId3"/>
          <a:stretch>
            <a:fillRect/>
          </a:stretch>
        </p:blipFill>
        <p:spPr>
          <a:xfrm>
            <a:off x="734028" y="1523206"/>
            <a:ext cx="7772400" cy="498842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829549" y="1822291"/>
            <a:ext cx="3456061" cy="4203281"/>
          </a:xfrm>
          <a:prstGeom prst="rect">
            <a:avLst/>
          </a:prstGeom>
        </p:spPr>
        <p:txBody>
          <a:bodyPr>
            <a:normAutofit fontScale="92500" lnSpcReduction="20000"/>
          </a:body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The weight of the payloads can have a great influence on the success rate of the launches in certain</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orbits. For example, heavier payloads improve the success rate for the LEO orbit. Another finding is that</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decreasing the payload weight for a GTO orbit improves the success of a launch.</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with green and blue dots and numbers&#10;&#10;Description automatically generated">
            <a:extLst>
              <a:ext uri="{FF2B5EF4-FFF2-40B4-BE49-F238E27FC236}">
                <a16:creationId xmlns:a16="http://schemas.microsoft.com/office/drawing/2014/main" id="{A6F0E32A-8C62-DC17-FFD3-4DEEE5031812}"/>
              </a:ext>
            </a:extLst>
          </p:cNvPr>
          <p:cNvPicPr>
            <a:picLocks noChangeAspect="1"/>
          </p:cNvPicPr>
          <p:nvPr/>
        </p:nvPicPr>
        <p:blipFill>
          <a:blip r:embed="rId3"/>
          <a:stretch>
            <a:fillRect/>
          </a:stretch>
        </p:blipFill>
        <p:spPr>
          <a:xfrm>
            <a:off x="770011" y="1467485"/>
            <a:ext cx="6773789" cy="515947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497247" y="2031842"/>
            <a:ext cx="2301949"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Since 2013, we can see an increase in the Space X Rocket success rate.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with a line and dots&#10;&#10;Description automatically generated">
            <a:extLst>
              <a:ext uri="{FF2B5EF4-FFF2-40B4-BE49-F238E27FC236}">
                <a16:creationId xmlns:a16="http://schemas.microsoft.com/office/drawing/2014/main" id="{C4D6898E-5AC0-A861-5A9B-EFD59F4952AF}"/>
              </a:ext>
            </a:extLst>
          </p:cNvPr>
          <p:cNvPicPr>
            <a:picLocks noChangeAspect="1"/>
          </p:cNvPicPr>
          <p:nvPr/>
        </p:nvPicPr>
        <p:blipFill>
          <a:blip r:embed="rId3"/>
          <a:stretch>
            <a:fillRect/>
          </a:stretch>
        </p:blipFill>
        <p:spPr>
          <a:xfrm>
            <a:off x="1869054" y="1650842"/>
            <a:ext cx="6017646" cy="502945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4131" y="4588152"/>
            <a:ext cx="6833968" cy="1036396"/>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Using DISTINCT in the query ensures that duplicate values in the LAUNCH_SITE column are removed, returning only unique launch site names.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 shot of a computer&#10;&#10;Description automatically generated">
            <a:extLst>
              <a:ext uri="{FF2B5EF4-FFF2-40B4-BE49-F238E27FC236}">
                <a16:creationId xmlns:a16="http://schemas.microsoft.com/office/drawing/2014/main" id="{3F7AC7A1-B3F3-D9AD-6BA2-ADEF06E90FD8}"/>
              </a:ext>
            </a:extLst>
          </p:cNvPr>
          <p:cNvPicPr>
            <a:picLocks noChangeAspect="1"/>
          </p:cNvPicPr>
          <p:nvPr/>
        </p:nvPicPr>
        <p:blipFill>
          <a:blip r:embed="rId3"/>
          <a:stretch>
            <a:fillRect/>
          </a:stretch>
        </p:blipFill>
        <p:spPr>
          <a:xfrm>
            <a:off x="770010" y="1801812"/>
            <a:ext cx="6888089" cy="1819779"/>
          </a:xfrm>
          <a:prstGeom prst="rect">
            <a:avLst/>
          </a:prstGeom>
        </p:spPr>
      </p:pic>
      <p:pic>
        <p:nvPicPr>
          <p:cNvPr id="8" name="Picture 7" descr="A screenshot of a phone&#10;&#10;Description automatically generated">
            <a:extLst>
              <a:ext uri="{FF2B5EF4-FFF2-40B4-BE49-F238E27FC236}">
                <a16:creationId xmlns:a16="http://schemas.microsoft.com/office/drawing/2014/main" id="{5731C035-0FFA-8F77-2903-E41F60FEC08C}"/>
              </a:ext>
            </a:extLst>
          </p:cNvPr>
          <p:cNvPicPr>
            <a:picLocks noChangeAspect="1"/>
          </p:cNvPicPr>
          <p:nvPr/>
        </p:nvPicPr>
        <p:blipFill>
          <a:blip r:embed="rId4"/>
          <a:stretch>
            <a:fillRect/>
          </a:stretch>
        </p:blipFill>
        <p:spPr>
          <a:xfrm>
            <a:off x="7978172" y="1818191"/>
            <a:ext cx="1473200" cy="1803400"/>
          </a:xfrm>
          <a:prstGeom prst="rect">
            <a:avLst/>
          </a:prstGeom>
        </p:spPr>
      </p:pic>
      <p:sp>
        <p:nvSpPr>
          <p:cNvPr id="9" name="TextBox 8">
            <a:extLst>
              <a:ext uri="{FF2B5EF4-FFF2-40B4-BE49-F238E27FC236}">
                <a16:creationId xmlns:a16="http://schemas.microsoft.com/office/drawing/2014/main" id="{C8A404B7-477A-DE42-0474-C1B81A9765BE}"/>
              </a:ext>
            </a:extLst>
          </p:cNvPr>
          <p:cNvSpPr txBox="1"/>
          <p:nvPr/>
        </p:nvSpPr>
        <p:spPr>
          <a:xfrm>
            <a:off x="770010" y="1340147"/>
            <a:ext cx="1529329" cy="461665"/>
          </a:xfrm>
          <a:prstGeom prst="rect">
            <a:avLst/>
          </a:prstGeom>
          <a:noFill/>
        </p:spPr>
        <p:txBody>
          <a:bodyPr wrap="none" rtlCol="0">
            <a:spAutoFit/>
          </a:bodyPr>
          <a:lstStyle/>
          <a:p>
            <a:r>
              <a:rPr lang="en-GB" sz="2400" b="1" dirty="0"/>
              <a:t>SQL Query</a:t>
            </a:r>
          </a:p>
        </p:txBody>
      </p:sp>
      <p:sp>
        <p:nvSpPr>
          <p:cNvPr id="10" name="TextBox 9">
            <a:extLst>
              <a:ext uri="{FF2B5EF4-FFF2-40B4-BE49-F238E27FC236}">
                <a16:creationId xmlns:a16="http://schemas.microsoft.com/office/drawing/2014/main" id="{2DD45C10-3015-728C-AA38-E3103F0F7929}"/>
              </a:ext>
            </a:extLst>
          </p:cNvPr>
          <p:cNvSpPr txBox="1"/>
          <p:nvPr/>
        </p:nvSpPr>
        <p:spPr>
          <a:xfrm>
            <a:off x="8163018" y="1340147"/>
            <a:ext cx="1103507" cy="461665"/>
          </a:xfrm>
          <a:prstGeom prst="rect">
            <a:avLst/>
          </a:prstGeom>
          <a:noFill/>
        </p:spPr>
        <p:txBody>
          <a:bodyPr wrap="none" rtlCol="0">
            <a:spAutoFit/>
          </a:bodyPr>
          <a:lstStyle/>
          <a:p>
            <a:r>
              <a:rPr lang="en-GB" sz="2400" b="1" dirty="0"/>
              <a:t>Results</a:t>
            </a:r>
          </a:p>
        </p:txBody>
      </p:sp>
      <p:sp>
        <p:nvSpPr>
          <p:cNvPr id="11" name="TextBox 10">
            <a:extLst>
              <a:ext uri="{FF2B5EF4-FFF2-40B4-BE49-F238E27FC236}">
                <a16:creationId xmlns:a16="http://schemas.microsoft.com/office/drawing/2014/main" id="{72FDB240-80C6-D902-608F-012831B74353}"/>
              </a:ext>
            </a:extLst>
          </p:cNvPr>
          <p:cNvSpPr txBox="1"/>
          <p:nvPr/>
        </p:nvSpPr>
        <p:spPr>
          <a:xfrm>
            <a:off x="770010" y="3874039"/>
            <a:ext cx="1696618" cy="461665"/>
          </a:xfrm>
          <a:prstGeom prst="rect">
            <a:avLst/>
          </a:prstGeom>
          <a:noFill/>
        </p:spPr>
        <p:txBody>
          <a:bodyPr wrap="none" rtlCol="0">
            <a:spAutoFit/>
          </a:bodyPr>
          <a:lstStyle/>
          <a:p>
            <a:r>
              <a:rPr lang="en-GB" sz="2400" b="1" dirty="0"/>
              <a:t>Explanation</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971947" y="1520825"/>
            <a:ext cx="222884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WHERE clause followed by LIKE clause filters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launch sites that contain the substring CCA.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LIMIT 5 shows 5 records from filtering.</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 program&#10;&#10;Description automatically generated">
            <a:extLst>
              <a:ext uri="{FF2B5EF4-FFF2-40B4-BE49-F238E27FC236}">
                <a16:creationId xmlns:a16="http://schemas.microsoft.com/office/drawing/2014/main" id="{10231CD3-E7CC-95B9-9A3A-03813CCCC1A1}"/>
              </a:ext>
            </a:extLst>
          </p:cNvPr>
          <p:cNvPicPr>
            <a:picLocks noChangeAspect="1"/>
          </p:cNvPicPr>
          <p:nvPr/>
        </p:nvPicPr>
        <p:blipFill>
          <a:blip r:embed="rId3"/>
          <a:stretch>
            <a:fillRect/>
          </a:stretch>
        </p:blipFill>
        <p:spPr>
          <a:xfrm>
            <a:off x="770011" y="1346200"/>
            <a:ext cx="6819900" cy="31369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21CDB7F8-2481-2E77-BA95-72A93C7754C4}"/>
              </a:ext>
            </a:extLst>
          </p:cNvPr>
          <p:cNvPicPr>
            <a:picLocks noChangeAspect="1"/>
          </p:cNvPicPr>
          <p:nvPr/>
        </p:nvPicPr>
        <p:blipFill>
          <a:blip r:embed="rId4"/>
          <a:stretch>
            <a:fillRect/>
          </a:stretch>
        </p:blipFill>
        <p:spPr>
          <a:xfrm>
            <a:off x="734028" y="4619781"/>
            <a:ext cx="7772400" cy="214266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22517" y="1547149"/>
            <a:ext cx="2540684" cy="393995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query returns the sum of all payload masses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where the customer is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screenshot of a computer&#10;&#10;Description automatically generated">
            <a:extLst>
              <a:ext uri="{FF2B5EF4-FFF2-40B4-BE49-F238E27FC236}">
                <a16:creationId xmlns:a16="http://schemas.microsoft.com/office/drawing/2014/main" id="{C20F45AD-813C-8B2A-C749-9301EE2520D2}"/>
              </a:ext>
            </a:extLst>
          </p:cNvPr>
          <p:cNvPicPr>
            <a:picLocks noChangeAspect="1"/>
          </p:cNvPicPr>
          <p:nvPr/>
        </p:nvPicPr>
        <p:blipFill>
          <a:blip r:embed="rId3"/>
          <a:stretch>
            <a:fillRect/>
          </a:stretch>
        </p:blipFill>
        <p:spPr>
          <a:xfrm>
            <a:off x="770009" y="1547149"/>
            <a:ext cx="6374971" cy="34439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85958" y="1761042"/>
            <a:ext cx="1800827"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query returns the average of all payload masses where the booster version contains the substring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screenshot of a computer&#10;&#10;Description automatically generated">
            <a:extLst>
              <a:ext uri="{FF2B5EF4-FFF2-40B4-BE49-F238E27FC236}">
                <a16:creationId xmlns:a16="http://schemas.microsoft.com/office/drawing/2014/main" id="{907955A0-15E6-B89F-8F44-73EA317C61D1}"/>
              </a:ext>
            </a:extLst>
          </p:cNvPr>
          <p:cNvPicPr>
            <a:picLocks noChangeAspect="1"/>
          </p:cNvPicPr>
          <p:nvPr/>
        </p:nvPicPr>
        <p:blipFill>
          <a:blip r:embed="rId3"/>
          <a:stretch>
            <a:fillRect/>
          </a:stretch>
        </p:blipFill>
        <p:spPr>
          <a:xfrm>
            <a:off x="770011" y="1761042"/>
            <a:ext cx="7322740" cy="333591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42411" y="1674235"/>
            <a:ext cx="2743200"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With this query, we select the oldest successful landing. The WHERE clause filters dataset in order to keep only records where landing was successful. With the MIN function, we select the record with the oldest date.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screenshot of a computer code&#10;&#10;Description automatically generated">
            <a:extLst>
              <a:ext uri="{FF2B5EF4-FFF2-40B4-BE49-F238E27FC236}">
                <a16:creationId xmlns:a16="http://schemas.microsoft.com/office/drawing/2014/main" id="{C529DF8D-1F84-CA3C-1D35-5B1FBE61BAA4}"/>
              </a:ext>
            </a:extLst>
          </p:cNvPr>
          <p:cNvPicPr>
            <a:picLocks noChangeAspect="1"/>
          </p:cNvPicPr>
          <p:nvPr/>
        </p:nvPicPr>
        <p:blipFill>
          <a:blip r:embed="rId3"/>
          <a:stretch>
            <a:fillRect/>
          </a:stretch>
        </p:blipFill>
        <p:spPr>
          <a:xfrm>
            <a:off x="906389" y="1694367"/>
            <a:ext cx="7229060" cy="346926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48650" y="1825625"/>
            <a:ext cx="226694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query returns the booster version where the landing was successful and the payload mass is between 4000 and 6000 kg. The WHERE and AND clauses filter the dataset.</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computer&#10;&#10;Description automatically generated">
            <a:extLst>
              <a:ext uri="{FF2B5EF4-FFF2-40B4-BE49-F238E27FC236}">
                <a16:creationId xmlns:a16="http://schemas.microsoft.com/office/drawing/2014/main" id="{609086DB-ADC0-ED19-4AF3-EB82C773E8FC}"/>
              </a:ext>
            </a:extLst>
          </p:cNvPr>
          <p:cNvPicPr>
            <a:picLocks noChangeAspect="1"/>
          </p:cNvPicPr>
          <p:nvPr/>
        </p:nvPicPr>
        <p:blipFill>
          <a:blip r:embed="rId3"/>
          <a:stretch>
            <a:fillRect/>
          </a:stretch>
        </p:blipFill>
        <p:spPr>
          <a:xfrm>
            <a:off x="1046838" y="1583314"/>
            <a:ext cx="6259439" cy="464307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66851"/>
            <a:ext cx="6792839" cy="455872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r>
              <a:rPr lang="en-US" sz="1600" dirty="0">
                <a:solidFill>
                  <a:srgbClr val="1F1F1F"/>
                </a:solidFill>
                <a:effectLst/>
                <a:latin typeface="Helvetica" pitchFamily="2" charset="0"/>
              </a:rPr>
              <a:t>Data Collection via API, Web Scraping</a:t>
            </a:r>
          </a:p>
          <a:p>
            <a:pPr lvl="1"/>
            <a:r>
              <a:rPr lang="en-US" sz="1600" dirty="0">
                <a:solidFill>
                  <a:srgbClr val="1F1F1F"/>
                </a:solidFill>
                <a:effectLst/>
                <a:latin typeface="Helvetica" pitchFamily="2" charset="0"/>
              </a:rPr>
              <a:t>Exploratory Data Analysis (EDA) with Data Visualization</a:t>
            </a:r>
          </a:p>
          <a:p>
            <a:pPr lvl="1"/>
            <a:r>
              <a:rPr lang="en-US" sz="1600" dirty="0">
                <a:solidFill>
                  <a:srgbClr val="1F1F1F"/>
                </a:solidFill>
                <a:effectLst/>
                <a:latin typeface="Helvetica" pitchFamily="2" charset="0"/>
              </a:rPr>
              <a:t>EDA with SQL</a:t>
            </a:r>
          </a:p>
          <a:p>
            <a:pPr lvl="1"/>
            <a:r>
              <a:rPr lang="en-US" sz="1600" dirty="0">
                <a:solidFill>
                  <a:srgbClr val="1F1F1F"/>
                </a:solidFill>
                <a:effectLst/>
                <a:latin typeface="Helvetica" pitchFamily="2" charset="0"/>
              </a:rPr>
              <a:t>Interactive Map with Folium</a:t>
            </a:r>
          </a:p>
          <a:p>
            <a:pPr lvl="1"/>
            <a:r>
              <a:rPr lang="en-US" sz="1600" dirty="0">
                <a:solidFill>
                  <a:srgbClr val="1F1F1F"/>
                </a:solidFill>
                <a:effectLst/>
                <a:latin typeface="Helvetica" pitchFamily="2" charset="0"/>
              </a:rPr>
              <a:t>Dashboards with </a:t>
            </a:r>
            <a:r>
              <a:rPr lang="en-US" sz="1600" dirty="0" err="1">
                <a:solidFill>
                  <a:srgbClr val="1F1F1F"/>
                </a:solidFill>
                <a:effectLst/>
                <a:latin typeface="Helvetica" pitchFamily="2" charset="0"/>
              </a:rPr>
              <a:t>Plotly</a:t>
            </a:r>
            <a:r>
              <a:rPr lang="en-US" sz="1600" dirty="0">
                <a:solidFill>
                  <a:srgbClr val="1F1F1F"/>
                </a:solidFill>
                <a:effectLst/>
                <a:latin typeface="Helvetica" pitchFamily="2" charset="0"/>
              </a:rPr>
              <a:t> Dash</a:t>
            </a:r>
          </a:p>
          <a:p>
            <a:pPr lvl="1"/>
            <a:r>
              <a:rPr lang="en-US" sz="1600" dirty="0">
                <a:solidFill>
                  <a:srgbClr val="1F1F1F"/>
                </a:solidFill>
                <a:effectLst/>
                <a:latin typeface="Helvetica" pitchFamily="2" charset="0"/>
              </a:rPr>
              <a:t>Predictive Analysis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r>
              <a:rPr lang="en-US" sz="1600" dirty="0">
                <a:solidFill>
                  <a:srgbClr val="1F1F1F"/>
                </a:solidFill>
                <a:effectLst/>
                <a:latin typeface="Helvetica" pitchFamily="2" charset="0"/>
              </a:rPr>
              <a:t>Exploratory Data Analysis results</a:t>
            </a:r>
            <a:br>
              <a:rPr lang="en-US" sz="1600" dirty="0">
                <a:solidFill>
                  <a:srgbClr val="1F1F1F"/>
                </a:solidFill>
                <a:effectLst/>
                <a:latin typeface="Helvetica" pitchFamily="2" charset="0"/>
              </a:rPr>
            </a:br>
            <a:r>
              <a:rPr lang="en-US" sz="1600" dirty="0">
                <a:solidFill>
                  <a:srgbClr val="1F1F1F"/>
                </a:solidFill>
                <a:effectLst/>
                <a:latin typeface="Helvetica" pitchFamily="2" charset="0"/>
              </a:rPr>
              <a:t>Interactive maps and dashboard</a:t>
            </a:r>
          </a:p>
          <a:p>
            <a:pPr lvl="1"/>
            <a:r>
              <a:rPr lang="en-US" sz="1600" dirty="0">
                <a:solidFill>
                  <a:srgbClr val="1F1F1F"/>
                </a:solidFill>
                <a:effectLst/>
                <a:latin typeface="Helvetica" pitchFamily="2" charset="0"/>
              </a:rPr>
              <a:t>Predictive results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99512" y="1674235"/>
            <a:ext cx="3086099" cy="43513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With the first SELECT, we show the subqueries that return results. The first subquery counts the successful mission. The second subquery counts the unsuccessful mission. The WHERE clause followed by the LIKE clause filters the mission outcome. The COUNT function counts records filtered.</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computer program&#10;&#10;Description automatically generated">
            <a:extLst>
              <a:ext uri="{FF2B5EF4-FFF2-40B4-BE49-F238E27FC236}">
                <a16:creationId xmlns:a16="http://schemas.microsoft.com/office/drawing/2014/main" id="{D2E57C14-EC23-DCB2-B8AD-B6B499925BC4}"/>
              </a:ext>
            </a:extLst>
          </p:cNvPr>
          <p:cNvPicPr>
            <a:picLocks noChangeAspect="1"/>
          </p:cNvPicPr>
          <p:nvPr/>
        </p:nvPicPr>
        <p:blipFill>
          <a:blip r:embed="rId3"/>
          <a:stretch>
            <a:fillRect/>
          </a:stretch>
        </p:blipFill>
        <p:spPr>
          <a:xfrm>
            <a:off x="770011" y="1492250"/>
            <a:ext cx="7276008" cy="435133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42411" y="1674235"/>
            <a:ext cx="27432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used a subquery to filter data by returning only the heaviest payload mass with the MAX function. The main query uses subquery results and returns a unique booster version with the heaviest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descr="A screenshot of a computer code&#10;&#10;Description automatically generated">
            <a:extLst>
              <a:ext uri="{FF2B5EF4-FFF2-40B4-BE49-F238E27FC236}">
                <a16:creationId xmlns:a16="http://schemas.microsoft.com/office/drawing/2014/main" id="{7E7AFF96-DABA-0305-3D7E-3DE4A2994FEA}"/>
              </a:ext>
            </a:extLst>
          </p:cNvPr>
          <p:cNvPicPr>
            <a:picLocks noChangeAspect="1"/>
          </p:cNvPicPr>
          <p:nvPr/>
        </p:nvPicPr>
        <p:blipFill>
          <a:blip r:embed="rId3"/>
          <a:stretch>
            <a:fillRect/>
          </a:stretch>
        </p:blipFill>
        <p:spPr>
          <a:xfrm>
            <a:off x="770011" y="1674234"/>
            <a:ext cx="4453872" cy="3232150"/>
          </a:xfrm>
          <a:prstGeom prst="rect">
            <a:avLst/>
          </a:prstGeom>
        </p:spPr>
      </p:pic>
      <p:pic>
        <p:nvPicPr>
          <p:cNvPr id="10" name="Picture 9" descr="A table of numbers and letters&#10;&#10;Description automatically generated">
            <a:extLst>
              <a:ext uri="{FF2B5EF4-FFF2-40B4-BE49-F238E27FC236}">
                <a16:creationId xmlns:a16="http://schemas.microsoft.com/office/drawing/2014/main" id="{65D79088-0A04-C6B8-5372-4237B19AF82D}"/>
              </a:ext>
            </a:extLst>
          </p:cNvPr>
          <p:cNvPicPr>
            <a:picLocks noChangeAspect="1"/>
          </p:cNvPicPr>
          <p:nvPr/>
        </p:nvPicPr>
        <p:blipFill>
          <a:blip r:embed="rId4"/>
          <a:stretch>
            <a:fillRect/>
          </a:stretch>
        </p:blipFill>
        <p:spPr>
          <a:xfrm>
            <a:off x="5511547" y="1674234"/>
            <a:ext cx="2743199" cy="397763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94812" y="1479549"/>
            <a:ext cx="2590799" cy="4351338"/>
          </a:xfrm>
          <a:prstGeom prst="rect">
            <a:avLst/>
          </a:prstGeom>
        </p:spPr>
        <p:txBody>
          <a:bodyPr lIns="91440" tIns="45720" rIns="91440" bIns="45720" anchor="t">
            <a:normAutofit fontScale="85000" lnSpcReduction="10000"/>
          </a:bodyPr>
          <a:lstStyle/>
          <a:p>
            <a:pPr marL="0" indent="0">
              <a:lnSpc>
                <a:spcPct val="100000"/>
              </a:lnSpc>
              <a:spcBef>
                <a:spcPts val="1400"/>
              </a:spcBef>
              <a:buNone/>
            </a:pPr>
            <a:r>
              <a:rPr lang="en-US" sz="2400" dirty="0">
                <a:solidFill>
                  <a:schemeClr val="accent3">
                    <a:lumMod val="25000"/>
                  </a:schemeClr>
                </a:solidFill>
                <a:latin typeface="Abadi"/>
              </a:rPr>
              <a:t>This query returns a month, booster version, and launch site where the landing was unsuccessful, and the landing date took place in 2015. </a:t>
            </a:r>
            <a:r>
              <a:rPr lang="en-US" sz="2400" dirty="0" err="1">
                <a:solidFill>
                  <a:schemeClr val="accent3">
                    <a:lumMod val="25000"/>
                  </a:schemeClr>
                </a:solidFill>
                <a:latin typeface="Abadi"/>
              </a:rPr>
              <a:t>Substr</a:t>
            </a:r>
            <a:r>
              <a:rPr lang="en-US" sz="2400" dirty="0">
                <a:solidFill>
                  <a:schemeClr val="accent3">
                    <a:lumMod val="25000"/>
                  </a:schemeClr>
                </a:solidFill>
                <a:latin typeface="Abadi"/>
              </a:rPr>
              <a:t> function process date in order to take month or year. </a:t>
            </a:r>
            <a:r>
              <a:rPr lang="en-US" sz="2400" dirty="0" err="1">
                <a:solidFill>
                  <a:schemeClr val="accent3">
                    <a:lumMod val="25000"/>
                  </a:schemeClr>
                </a:solidFill>
                <a:latin typeface="Abadi"/>
              </a:rPr>
              <a:t>Substr</a:t>
            </a:r>
            <a:r>
              <a:rPr lang="en-US" sz="2400" dirty="0">
                <a:solidFill>
                  <a:schemeClr val="accent3">
                    <a:lumMod val="25000"/>
                  </a:schemeClr>
                </a:solidFill>
                <a:latin typeface="Abadi"/>
              </a:rPr>
              <a:t>(DATE, 4, 2) shows month. </a:t>
            </a:r>
            <a:r>
              <a:rPr lang="en-US" sz="2400" dirty="0" err="1">
                <a:solidFill>
                  <a:schemeClr val="accent3">
                    <a:lumMod val="25000"/>
                  </a:schemeClr>
                </a:solidFill>
                <a:latin typeface="Abadi"/>
              </a:rPr>
              <a:t>Substr</a:t>
            </a:r>
            <a:r>
              <a:rPr lang="en-US" sz="2400" dirty="0">
                <a:solidFill>
                  <a:schemeClr val="accent3">
                    <a:lumMod val="25000"/>
                  </a:schemeClr>
                </a:solidFill>
                <a:latin typeface="Abadi"/>
              </a:rPr>
              <a:t>(DATE,7, 4) shows year.</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 program&#10;&#10;Description automatically generated">
            <a:extLst>
              <a:ext uri="{FF2B5EF4-FFF2-40B4-BE49-F238E27FC236}">
                <a16:creationId xmlns:a16="http://schemas.microsoft.com/office/drawing/2014/main" id="{52C43B9F-9AA4-1773-2D1C-A55D19EF3C13}"/>
              </a:ext>
            </a:extLst>
          </p:cNvPr>
          <p:cNvPicPr>
            <a:picLocks noChangeAspect="1"/>
          </p:cNvPicPr>
          <p:nvPr/>
        </p:nvPicPr>
        <p:blipFill>
          <a:blip r:embed="rId3"/>
          <a:stretch>
            <a:fillRect/>
          </a:stretch>
        </p:blipFill>
        <p:spPr>
          <a:xfrm>
            <a:off x="770010" y="1479549"/>
            <a:ext cx="7018941" cy="454602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90988"/>
            <a:ext cx="9799711" cy="1428361"/>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query returns landing outcomes and their count where the mission was successful, and the date is between 04/06/2010 and 20/03/2017. The GROUP BY clause groups results by landing outcome, and the ORDER BY COUNT DESC shows results in decreasing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 code&#10;&#10;Description automatically generated">
            <a:extLst>
              <a:ext uri="{FF2B5EF4-FFF2-40B4-BE49-F238E27FC236}">
                <a16:creationId xmlns:a16="http://schemas.microsoft.com/office/drawing/2014/main" id="{758DA777-4B21-A07A-4B35-378396F67199}"/>
              </a:ext>
            </a:extLst>
          </p:cNvPr>
          <p:cNvPicPr>
            <a:picLocks noChangeAspect="1"/>
          </p:cNvPicPr>
          <p:nvPr/>
        </p:nvPicPr>
        <p:blipFill>
          <a:blip r:embed="rId3"/>
          <a:stretch>
            <a:fillRect/>
          </a:stretch>
        </p:blipFill>
        <p:spPr>
          <a:xfrm>
            <a:off x="770010" y="1314450"/>
            <a:ext cx="5935589" cy="3349788"/>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3910795F-2B6E-EAA2-5C9F-AC3ED8278902}"/>
              </a:ext>
            </a:extLst>
          </p:cNvPr>
          <p:cNvPicPr>
            <a:picLocks noChangeAspect="1"/>
          </p:cNvPicPr>
          <p:nvPr/>
        </p:nvPicPr>
        <p:blipFill>
          <a:blip r:embed="rId4"/>
          <a:stretch>
            <a:fillRect/>
          </a:stretch>
        </p:blipFill>
        <p:spPr>
          <a:xfrm>
            <a:off x="6687368" y="1587424"/>
            <a:ext cx="4770604" cy="259508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Ground stations</a:t>
            </a:r>
          </a:p>
        </p:txBody>
      </p:sp>
      <p:pic>
        <p:nvPicPr>
          <p:cNvPr id="6" name="Picture 5" descr="A map of the united states&#10;&#10;Description automatically generated">
            <a:extLst>
              <a:ext uri="{FF2B5EF4-FFF2-40B4-BE49-F238E27FC236}">
                <a16:creationId xmlns:a16="http://schemas.microsoft.com/office/drawing/2014/main" id="{8E5716FE-BEC9-94B5-DEEA-C2A4FB384160}"/>
              </a:ext>
            </a:extLst>
          </p:cNvPr>
          <p:cNvPicPr>
            <a:picLocks noChangeAspect="1"/>
          </p:cNvPicPr>
          <p:nvPr/>
        </p:nvPicPr>
        <p:blipFill>
          <a:blip r:embed="rId3"/>
          <a:stretch>
            <a:fillRect/>
          </a:stretch>
        </p:blipFill>
        <p:spPr>
          <a:xfrm>
            <a:off x="1566105" y="1546102"/>
            <a:ext cx="9059789" cy="517702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D89B6DA4-62FE-21AE-0E1B-B084BFC86058}"/>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C30BF"/>
                </a:solidFill>
                <a:effectLst/>
                <a:latin typeface="Helvetica" pitchFamily="2" charset="0"/>
              </a:rPr>
              <a:t>Folium map – Color Labeled Markers</a:t>
            </a:r>
          </a:p>
        </p:txBody>
      </p:sp>
      <p:pic>
        <p:nvPicPr>
          <p:cNvPr id="4" name="Picture 3" descr="A close-up of a map&#10;&#10;Description automatically generated">
            <a:extLst>
              <a:ext uri="{FF2B5EF4-FFF2-40B4-BE49-F238E27FC236}">
                <a16:creationId xmlns:a16="http://schemas.microsoft.com/office/drawing/2014/main" id="{37612FDB-6902-0C30-DFEC-F68FD2692A20}"/>
              </a:ext>
            </a:extLst>
          </p:cNvPr>
          <p:cNvPicPr>
            <a:picLocks noChangeAspect="1"/>
          </p:cNvPicPr>
          <p:nvPr/>
        </p:nvPicPr>
        <p:blipFill>
          <a:blip r:embed="rId3"/>
          <a:stretch>
            <a:fillRect/>
          </a:stretch>
        </p:blipFill>
        <p:spPr>
          <a:xfrm>
            <a:off x="1263649" y="1625600"/>
            <a:ext cx="9834855" cy="3670300"/>
          </a:xfrm>
          <a:prstGeom prst="rect">
            <a:avLst/>
          </a:prstGeom>
        </p:spPr>
      </p:pic>
      <p:sp>
        <p:nvSpPr>
          <p:cNvPr id="6" name="TextBox 5">
            <a:extLst>
              <a:ext uri="{FF2B5EF4-FFF2-40B4-BE49-F238E27FC236}">
                <a16:creationId xmlns:a16="http://schemas.microsoft.com/office/drawing/2014/main" id="{9C4D98C5-2CD7-0D09-5754-DD5A4C3F47EA}"/>
              </a:ext>
            </a:extLst>
          </p:cNvPr>
          <p:cNvSpPr txBox="1"/>
          <p:nvPr/>
        </p:nvSpPr>
        <p:spPr>
          <a:xfrm>
            <a:off x="734028" y="5564672"/>
            <a:ext cx="10328493" cy="1323439"/>
          </a:xfrm>
          <a:prstGeom prst="rect">
            <a:avLst/>
          </a:prstGeom>
          <a:noFill/>
        </p:spPr>
        <p:txBody>
          <a:bodyPr wrap="square" rtlCol="0">
            <a:spAutoFit/>
          </a:bodyPr>
          <a:lstStyle/>
          <a:p>
            <a:r>
              <a:rPr lang="en-US" sz="2000" dirty="0">
                <a:solidFill>
                  <a:srgbClr val="1F1F1F"/>
                </a:solidFill>
                <a:latin typeface="Helvetica" pitchFamily="2" charset="0"/>
              </a:rPr>
              <a:t>The</a:t>
            </a:r>
            <a:r>
              <a:rPr lang="en-US" sz="2000" dirty="0">
                <a:solidFill>
                  <a:srgbClr val="16A53F"/>
                </a:solidFill>
                <a:effectLst/>
                <a:latin typeface="Helvetica" pitchFamily="2" charset="0"/>
              </a:rPr>
              <a:t> green </a:t>
            </a:r>
            <a:r>
              <a:rPr lang="en-US" sz="2000" dirty="0">
                <a:solidFill>
                  <a:srgbClr val="1F1F1F"/>
                </a:solidFill>
                <a:effectLst/>
                <a:latin typeface="Helvetica" pitchFamily="2" charset="0"/>
              </a:rPr>
              <a:t>marker represents successful launches. The </a:t>
            </a:r>
            <a:r>
              <a:rPr lang="en-US" sz="2000" dirty="0">
                <a:solidFill>
                  <a:srgbClr val="FB0007"/>
                </a:solidFill>
                <a:effectLst/>
                <a:latin typeface="Helvetica" pitchFamily="2" charset="0"/>
              </a:rPr>
              <a:t>Red </a:t>
            </a:r>
            <a:r>
              <a:rPr lang="en-US" sz="2000" dirty="0">
                <a:solidFill>
                  <a:srgbClr val="1F1F1F"/>
                </a:solidFill>
                <a:effectLst/>
                <a:latin typeface="Helvetica" pitchFamily="2" charset="0"/>
              </a:rPr>
              <a:t>marker represents unsuccessful launches. </a:t>
            </a:r>
          </a:p>
          <a:p>
            <a:r>
              <a:rPr lang="en-US" sz="2000" dirty="0">
                <a:solidFill>
                  <a:srgbClr val="1F1F1F"/>
                </a:solidFill>
                <a:effectLst/>
                <a:latin typeface="Helvetica" pitchFamily="2" charset="0"/>
              </a:rPr>
              <a:t>We</a:t>
            </a:r>
            <a:r>
              <a:rPr lang="en-US" sz="2000" dirty="0">
                <a:solidFill>
                  <a:srgbClr val="1F1F1F"/>
                </a:solidFill>
                <a:latin typeface="Helvetica" pitchFamily="2" charset="0"/>
              </a:rPr>
              <a:t> </a:t>
            </a:r>
            <a:r>
              <a:rPr lang="en-US" sz="2000" dirty="0">
                <a:solidFill>
                  <a:srgbClr val="1F1F1F"/>
                </a:solidFill>
                <a:effectLst/>
                <a:latin typeface="Helvetica" pitchFamily="2" charset="0"/>
              </a:rPr>
              <a:t>note that KSC LC-39A has a higher launch success rate.</a:t>
            </a:r>
          </a:p>
          <a:p>
            <a:endParaRPr lang="en-GB" sz="2000"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Distances between CCAFS SLC-40 and its proximities</a:t>
            </a:r>
          </a:p>
        </p:txBody>
      </p:sp>
      <p:pic>
        <p:nvPicPr>
          <p:cNvPr id="4" name="Picture 3" descr="A screenshot of a map&#10;&#10;Description automatically generated">
            <a:extLst>
              <a:ext uri="{FF2B5EF4-FFF2-40B4-BE49-F238E27FC236}">
                <a16:creationId xmlns:a16="http://schemas.microsoft.com/office/drawing/2014/main" id="{629872F7-B179-8D6D-E418-A02CFEA5C18B}"/>
              </a:ext>
            </a:extLst>
          </p:cNvPr>
          <p:cNvPicPr>
            <a:picLocks noChangeAspect="1"/>
          </p:cNvPicPr>
          <p:nvPr/>
        </p:nvPicPr>
        <p:blipFill>
          <a:blip r:embed="rId3"/>
          <a:stretch>
            <a:fillRect/>
          </a:stretch>
        </p:blipFill>
        <p:spPr>
          <a:xfrm>
            <a:off x="770011" y="1587500"/>
            <a:ext cx="10636544" cy="3327400"/>
          </a:xfrm>
          <a:prstGeom prst="rect">
            <a:avLst/>
          </a:prstGeom>
        </p:spPr>
      </p:pic>
      <p:sp>
        <p:nvSpPr>
          <p:cNvPr id="6" name="TextBox 5">
            <a:extLst>
              <a:ext uri="{FF2B5EF4-FFF2-40B4-BE49-F238E27FC236}">
                <a16:creationId xmlns:a16="http://schemas.microsoft.com/office/drawing/2014/main" id="{CD03F4F4-9BC7-85CE-E176-12082311F548}"/>
              </a:ext>
            </a:extLst>
          </p:cNvPr>
          <p:cNvSpPr txBox="1"/>
          <p:nvPr/>
        </p:nvSpPr>
        <p:spPr>
          <a:xfrm>
            <a:off x="914400" y="4914900"/>
            <a:ext cx="7067550" cy="1938992"/>
          </a:xfrm>
          <a:prstGeom prst="rect">
            <a:avLst/>
          </a:prstGeom>
          <a:noFill/>
        </p:spPr>
        <p:txBody>
          <a:bodyPr wrap="square" rtlCol="0">
            <a:spAutoFit/>
          </a:bodyPr>
          <a:lstStyle/>
          <a:p>
            <a:r>
              <a:rPr lang="en-GB" sz="2400" dirty="0"/>
              <a:t>Is CCAFS SLC-40 in close proximity to railways ? Yes</a:t>
            </a:r>
          </a:p>
          <a:p>
            <a:r>
              <a:rPr lang="en-GB" sz="2400" dirty="0"/>
              <a:t>Is CCAFS SLC-40 in close proximity to highways ? Yes</a:t>
            </a:r>
          </a:p>
          <a:p>
            <a:r>
              <a:rPr lang="en-GB" sz="2400" dirty="0"/>
              <a:t>Is CCAFS SLC-40 in close proximity to coastline ? Yes</a:t>
            </a:r>
          </a:p>
          <a:p>
            <a:r>
              <a:rPr lang="en-GB" sz="2400" dirty="0"/>
              <a:t>Do CCAFS SLC-40 keeps certain distance away from cities ? No</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C30BF"/>
                </a:solidFill>
                <a:effectLst/>
                <a:latin typeface="Helvetica" pitchFamily="2" charset="0"/>
              </a:rPr>
              <a:t>Dashboard – Total success by Site</a:t>
            </a:r>
          </a:p>
        </p:txBody>
      </p:sp>
      <p:pic>
        <p:nvPicPr>
          <p:cNvPr id="13" name="Picture 12" descr="A pie chart with numbers and a few percentages&#10;&#10;Description automatically generated">
            <a:extLst>
              <a:ext uri="{FF2B5EF4-FFF2-40B4-BE49-F238E27FC236}">
                <a16:creationId xmlns:a16="http://schemas.microsoft.com/office/drawing/2014/main" id="{C53214B0-FAD1-3E93-66FB-94C7BA479BE0}"/>
              </a:ext>
            </a:extLst>
          </p:cNvPr>
          <p:cNvPicPr>
            <a:picLocks noChangeAspect="1"/>
          </p:cNvPicPr>
          <p:nvPr/>
        </p:nvPicPr>
        <p:blipFill>
          <a:blip r:embed="rId3"/>
          <a:stretch>
            <a:fillRect/>
          </a:stretch>
        </p:blipFill>
        <p:spPr>
          <a:xfrm>
            <a:off x="942372" y="1493296"/>
            <a:ext cx="10507158" cy="3993104"/>
          </a:xfrm>
          <a:prstGeom prst="rect">
            <a:avLst/>
          </a:prstGeom>
        </p:spPr>
      </p:pic>
      <p:sp>
        <p:nvSpPr>
          <p:cNvPr id="14" name="TextBox 13">
            <a:extLst>
              <a:ext uri="{FF2B5EF4-FFF2-40B4-BE49-F238E27FC236}">
                <a16:creationId xmlns:a16="http://schemas.microsoft.com/office/drawing/2014/main" id="{DF528FEB-4F40-10C4-EE7A-701F8FFBBB36}"/>
              </a:ext>
            </a:extLst>
          </p:cNvPr>
          <p:cNvSpPr txBox="1"/>
          <p:nvPr/>
        </p:nvSpPr>
        <p:spPr>
          <a:xfrm>
            <a:off x="2114550" y="5695950"/>
            <a:ext cx="7962900" cy="707886"/>
          </a:xfrm>
          <a:prstGeom prst="rect">
            <a:avLst/>
          </a:prstGeom>
          <a:noFill/>
        </p:spPr>
        <p:txBody>
          <a:bodyPr wrap="square" rtlCol="0">
            <a:spAutoFit/>
          </a:bodyPr>
          <a:lstStyle/>
          <a:p>
            <a:r>
              <a:rPr lang="en-US" sz="2000" dirty="0">
                <a:solidFill>
                  <a:srgbClr val="1F1F1F"/>
                </a:solidFill>
                <a:effectLst/>
                <a:latin typeface="Helvetica" pitchFamily="2" charset="0"/>
              </a:rPr>
              <a:t>We see that KSC LC-39A has the best success rate of launches.</a:t>
            </a:r>
          </a:p>
          <a:p>
            <a:endParaRPr lang="en-GB" sz="2000"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57350"/>
            <a:ext cx="9382731" cy="4661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This project aims to predict whether the Falcon 9 first stage will successfully land. According to SpaceX, a Falcon 9 launch costs $62 million, whereas other providers charge over $165 million per launch. SpaceX’s ability to reuse the first stage is the key reason for this cost difference. By predicting the likelihood of a successful landing, we can estimate launch costs, which is valuable information for companies looking to compete with SpaceX in the rocket launch industry.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key factors differentiate a successful landing from a failed one?</a:t>
            </a:r>
          </a:p>
          <a:p>
            <a:pPr lvl="1">
              <a:spcBef>
                <a:spcPts val="1400"/>
              </a:spcBef>
            </a:pPr>
            <a:r>
              <a:rPr lang="en-US" sz="1800" dirty="0">
                <a:solidFill>
                  <a:schemeClr val="accent3">
                    <a:lumMod val="25000"/>
                  </a:schemeClr>
                </a:solidFill>
                <a:latin typeface="Abadi" panose="020B0604020104020204" pitchFamily="34" charset="0"/>
              </a:rPr>
              <a:t>How do various rocket-related variables impact the likelihood of a successful landing?</a:t>
            </a:r>
          </a:p>
          <a:p>
            <a:pPr lvl="1">
              <a:spcBef>
                <a:spcPts val="1400"/>
              </a:spcBef>
            </a:pPr>
            <a:r>
              <a:rPr lang="en-US" sz="1800" dirty="0">
                <a:solidFill>
                  <a:schemeClr val="accent3">
                    <a:lumMod val="25000"/>
                  </a:schemeClr>
                </a:solidFill>
                <a:latin typeface="Abadi" panose="020B0604020104020204" pitchFamily="34" charset="0"/>
              </a:rPr>
              <a:t>What conditions must be met for SpaceX to </a:t>
            </a:r>
            <a:r>
              <a:rPr lang="en-GB" sz="1800" dirty="0">
                <a:solidFill>
                  <a:schemeClr val="accent3">
                    <a:lumMod val="25000"/>
                  </a:schemeClr>
                </a:solidFill>
                <a:latin typeface="Abadi" panose="020B0604020104020204" pitchFamily="34" charset="0"/>
              </a:rPr>
              <a:t>maximise</a:t>
            </a:r>
            <a:r>
              <a:rPr lang="en-US" sz="1800" dirty="0">
                <a:solidFill>
                  <a:schemeClr val="accent3">
                    <a:lumMod val="25000"/>
                  </a:schemeClr>
                </a:solidFill>
                <a:latin typeface="Abadi" panose="020B0604020104020204" pitchFamily="34" charset="0"/>
              </a:rPr>
              <a:t> its landing success rate?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5366980"/>
            <a:ext cx="10551583" cy="955675"/>
          </a:xfrm>
          <a:prstGeom prst="rect">
            <a:avLst/>
          </a:prstGeom>
        </p:spPr>
        <p:txBody>
          <a:bodyPr lIns="91440" tIns="45720" rIns="91440" bIns="45720" anchor="t">
            <a:normAutofit/>
          </a:bodyPr>
          <a:lstStyle/>
          <a:p>
            <a:pPr marL="0" indent="0">
              <a:buNone/>
            </a:pPr>
            <a:r>
              <a:rPr lang="en-US" dirty="0"/>
              <a:t>We see that KSC LC-39A has achieved a 76.9% success rate while getting a 23.1% failure rate.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Picture 3" descr="A blue and red pie chart&#10;&#10;Description automatically generated">
            <a:extLst>
              <a:ext uri="{FF2B5EF4-FFF2-40B4-BE49-F238E27FC236}">
                <a16:creationId xmlns:a16="http://schemas.microsoft.com/office/drawing/2014/main" id="{C9AC4FD6-E757-AD1C-BFC5-DF40B5E353DC}"/>
              </a:ext>
            </a:extLst>
          </p:cNvPr>
          <p:cNvPicPr>
            <a:picLocks noChangeAspect="1"/>
          </p:cNvPicPr>
          <p:nvPr/>
        </p:nvPicPr>
        <p:blipFill>
          <a:blip r:embed="rId3"/>
          <a:stretch>
            <a:fillRect/>
          </a:stretch>
        </p:blipFill>
        <p:spPr>
          <a:xfrm>
            <a:off x="770010" y="1491020"/>
            <a:ext cx="10515599" cy="360590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5888958"/>
            <a:ext cx="10414662" cy="53825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Low-weighted payloads have a better success rate than heavy-weighted payloads.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descr="A screenshot of a graph&#10;&#10;Description automatically generated">
            <a:extLst>
              <a:ext uri="{FF2B5EF4-FFF2-40B4-BE49-F238E27FC236}">
                <a16:creationId xmlns:a16="http://schemas.microsoft.com/office/drawing/2014/main" id="{5C227B87-2F7A-1A9A-3E67-4C47C17FB054}"/>
              </a:ext>
            </a:extLst>
          </p:cNvPr>
          <p:cNvPicPr>
            <a:picLocks noChangeAspect="1"/>
          </p:cNvPicPr>
          <p:nvPr/>
        </p:nvPicPr>
        <p:blipFill>
          <a:blip r:embed="rId3"/>
          <a:stretch>
            <a:fillRect/>
          </a:stretch>
        </p:blipFill>
        <p:spPr>
          <a:xfrm>
            <a:off x="770010" y="1339886"/>
            <a:ext cx="10687961" cy="454907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5159828"/>
            <a:ext cx="10888590" cy="865745"/>
          </a:xfrm>
          <a:prstGeom prst="rect">
            <a:avLst/>
          </a:prstGeom>
        </p:spPr>
        <p:txBody>
          <a:bodyPr vert="horz" lIns="91440" tIns="45720" rIns="91440" bIns="45720" rtlCol="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If all models yield identical accuracy on the testing dataset despite varying training performance, it often indicates a small, simple, or imbalanced dataset. In such cases, accuracy alone may be insufficient, so it’s advisable to use additional metrics like Precision, Recall, F1-score, or ROC-AUC for better evaluation.</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graph with blue bars&#10;&#10;Description automatically generated with medium confidence">
            <a:extLst>
              <a:ext uri="{FF2B5EF4-FFF2-40B4-BE49-F238E27FC236}">
                <a16:creationId xmlns:a16="http://schemas.microsoft.com/office/drawing/2014/main" id="{8A895742-50E3-F924-ACDD-9AFD459E2167}"/>
              </a:ext>
            </a:extLst>
          </p:cNvPr>
          <p:cNvPicPr>
            <a:picLocks noChangeAspect="1"/>
          </p:cNvPicPr>
          <p:nvPr/>
        </p:nvPicPr>
        <p:blipFill>
          <a:blip r:embed="rId3"/>
          <a:stretch>
            <a:fillRect/>
          </a:stretch>
        </p:blipFill>
        <p:spPr>
          <a:xfrm>
            <a:off x="969204" y="1498162"/>
            <a:ext cx="10497463" cy="325345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screenshot of a graph&#10;&#10;Description automatically generated">
            <a:extLst>
              <a:ext uri="{FF2B5EF4-FFF2-40B4-BE49-F238E27FC236}">
                <a16:creationId xmlns:a16="http://schemas.microsoft.com/office/drawing/2014/main" id="{38E47505-7503-20E2-5883-2614C7B722E8}"/>
              </a:ext>
            </a:extLst>
          </p:cNvPr>
          <p:cNvPicPr>
            <a:picLocks noChangeAspect="1"/>
          </p:cNvPicPr>
          <p:nvPr/>
        </p:nvPicPr>
        <p:blipFill>
          <a:blip r:embed="rId3"/>
          <a:stretch>
            <a:fillRect/>
          </a:stretch>
        </p:blipFill>
        <p:spPr>
          <a:xfrm>
            <a:off x="852184" y="1465355"/>
            <a:ext cx="10515600" cy="467640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37883" y="1506071"/>
            <a:ext cx="5217458" cy="4720321"/>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success of a mission can be explained by several factors, such as the launch site, the orbit, and the number of previous launches. Indeed, we can assume that there has been a gain in knowledge between launches that allowed us to go from a launch failure to a success.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orbits with the best success rates are GEO, HEO, SSO, and ES-L1.</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Depending on the orbits, the payload mass can be a criterion to consider for a mission's success. Some orbits require a light or heavy payload mass. Generally, low-weight payloads perform better than heavy-weighted payloads.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Content Placeholder 3">
            <a:extLst>
              <a:ext uri="{FF2B5EF4-FFF2-40B4-BE49-F238E27FC236}">
                <a16:creationId xmlns:a16="http://schemas.microsoft.com/office/drawing/2014/main" id="{15ADE958-00E0-27DD-D8BE-6E10468D7854}"/>
              </a:ext>
            </a:extLst>
          </p:cNvPr>
          <p:cNvSpPr txBox="1">
            <a:spLocks/>
          </p:cNvSpPr>
          <p:nvPr/>
        </p:nvSpPr>
        <p:spPr>
          <a:xfrm>
            <a:off x="6343068" y="1506070"/>
            <a:ext cx="4743407" cy="47203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 With the current data, we cannot explain why some launch sites are better than others (KSC LC-39A is the best launch site). To get an answer to this problem, we could obtain atmospheric or other relevant data.</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90308"/>
            <a:ext cx="10104817" cy="546769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REST API</a:t>
            </a:r>
          </a:p>
          <a:p>
            <a:pPr lvl="1">
              <a:lnSpc>
                <a:spcPct val="120000"/>
              </a:lnSpc>
              <a:spcBef>
                <a:spcPts val="1400"/>
              </a:spcBef>
            </a:pPr>
            <a:r>
              <a:rPr lang="en-US" sz="7600" dirty="0">
                <a:solidFill>
                  <a:schemeClr val="bg2">
                    <a:lumMod val="50000"/>
                  </a:schemeClr>
                </a:solidFill>
                <a:latin typeface="Abadi"/>
              </a:rPr>
              <a:t>Web Scrapping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Dropping unnecessary columns</a:t>
            </a:r>
          </a:p>
          <a:p>
            <a:pPr lvl="1">
              <a:lnSpc>
                <a:spcPct val="120000"/>
              </a:lnSpc>
              <a:spcBef>
                <a:spcPts val="1400"/>
              </a:spcBef>
            </a:pPr>
            <a:r>
              <a:rPr lang="en-US" sz="7600" dirty="0">
                <a:solidFill>
                  <a:schemeClr val="bg2">
                    <a:lumMod val="50000"/>
                  </a:schemeClr>
                </a:solidFill>
                <a:latin typeface="Abadi"/>
              </a:rPr>
              <a:t>One Hot Encoding for Classification Models</a:t>
            </a:r>
          </a:p>
          <a:p>
            <a:pPr>
              <a:lnSpc>
                <a:spcPct val="120000"/>
              </a:lnSpc>
              <a:spcBef>
                <a:spcPts val="1400"/>
              </a:spcBef>
            </a:pPr>
            <a:r>
              <a:rPr lang="en-US" sz="8800" dirty="0">
                <a:solidFill>
                  <a:schemeClr val="accent3">
                    <a:lumMod val="25000"/>
                  </a:schemeClr>
                </a:solidFill>
                <a:latin typeface="Abadi"/>
              </a:rPr>
              <a:t>Perform exploratory data analysis (EDA) using </a:t>
            </a:r>
            <a:r>
              <a:rPr lang="en-US" sz="8800" dirty="0" err="1">
                <a:solidFill>
                  <a:schemeClr val="accent3">
                    <a:lumMod val="25000"/>
                  </a:schemeClr>
                </a:solidFill>
                <a:latin typeface="Abadi"/>
              </a:rPr>
              <a:t>visualisation</a:t>
            </a:r>
            <a:r>
              <a:rPr lang="en-US" sz="8800" dirty="0">
                <a:solidFill>
                  <a:schemeClr val="accent3">
                    <a:lumMod val="25000"/>
                  </a:schemeClr>
                </a:solidFill>
                <a:latin typeface="Abadi"/>
              </a:rPr>
              <a:t>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and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descr="A diagram of a program&#10;&#10;Description automatically generated with medium confidence">
            <a:extLst>
              <a:ext uri="{FF2B5EF4-FFF2-40B4-BE49-F238E27FC236}">
                <a16:creationId xmlns:a16="http://schemas.microsoft.com/office/drawing/2014/main" id="{577956FE-B540-E592-DB70-EE0E1408D291}"/>
              </a:ext>
            </a:extLst>
          </p:cNvPr>
          <p:cNvPicPr>
            <a:picLocks noChangeAspect="1"/>
          </p:cNvPicPr>
          <p:nvPr/>
        </p:nvPicPr>
        <p:blipFill>
          <a:blip r:embed="rId3"/>
          <a:stretch>
            <a:fillRect/>
          </a:stretch>
        </p:blipFill>
        <p:spPr>
          <a:xfrm>
            <a:off x="770012" y="1372394"/>
            <a:ext cx="10193191" cy="4946904"/>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screenshot of a computer&#10;&#10;Description automatically generated">
            <a:extLst>
              <a:ext uri="{FF2B5EF4-FFF2-40B4-BE49-F238E27FC236}">
                <a16:creationId xmlns:a16="http://schemas.microsoft.com/office/drawing/2014/main" id="{E9A3E5B0-B483-6F42-B0E7-154313FFE810}"/>
              </a:ext>
            </a:extLst>
          </p:cNvPr>
          <p:cNvPicPr>
            <a:picLocks noChangeAspect="1"/>
          </p:cNvPicPr>
          <p:nvPr/>
        </p:nvPicPr>
        <p:blipFill>
          <a:blip r:embed="rId3"/>
          <a:stretch>
            <a:fillRect/>
          </a:stretch>
        </p:blipFill>
        <p:spPr>
          <a:xfrm>
            <a:off x="770010" y="1506798"/>
            <a:ext cx="10608839" cy="424630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descr="A screenshot of a computer&#10;&#10;Description automatically generated">
            <a:extLst>
              <a:ext uri="{FF2B5EF4-FFF2-40B4-BE49-F238E27FC236}">
                <a16:creationId xmlns:a16="http://schemas.microsoft.com/office/drawing/2014/main" id="{74BFA3F1-CDCF-24B5-3B35-8B05889F35AA}"/>
              </a:ext>
            </a:extLst>
          </p:cNvPr>
          <p:cNvPicPr>
            <a:picLocks noChangeAspect="1"/>
          </p:cNvPicPr>
          <p:nvPr/>
        </p:nvPicPr>
        <p:blipFill>
          <a:blip r:embed="rId3"/>
          <a:stretch>
            <a:fillRect/>
          </a:stretch>
        </p:blipFill>
        <p:spPr>
          <a:xfrm>
            <a:off x="770011" y="1644649"/>
            <a:ext cx="10668000" cy="404788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9977</TotalTime>
  <Words>2084</Words>
  <Application>Microsoft Macintosh PowerPoint</Application>
  <PresentationFormat>Widescreen</PresentationFormat>
  <Paragraphs>225</Paragraphs>
  <Slides>47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Helvetica</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Diogo Monteiro</cp:lastModifiedBy>
  <cp:revision>200</cp:revision>
  <dcterms:created xsi:type="dcterms:W3CDTF">2021-04-29T18:58:34Z</dcterms:created>
  <dcterms:modified xsi:type="dcterms:W3CDTF">2025-02-24T07:59:16Z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